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a:xfrm>
            <a:off x="2692397" y="5037663"/>
            <a:ext cx="5214635" cy="279400"/>
          </a:xfrm>
        </p:spPr>
        <p:txBody>
          <a:bodyPr/>
          <a:lstStyle/>
          <a:p>
            <a:endParaRPr lang="en-IE"/>
          </a:p>
        </p:txBody>
      </p:sp>
      <p:sp>
        <p:nvSpPr>
          <p:cNvPr id="6" name="Slide Number Placeholder 5"/>
          <p:cNvSpPr>
            <a:spLocks noGrp="1"/>
          </p:cNvSpPr>
          <p:nvPr>
            <p:ph type="sldNum" sz="quarter" idx="12"/>
          </p:nvPr>
        </p:nvSpPr>
        <p:spPr>
          <a:xfrm>
            <a:off x="8956900" y="5037663"/>
            <a:ext cx="551167" cy="279400"/>
          </a:xfrm>
        </p:spPr>
        <p:txBody>
          <a:bodyPr/>
          <a:lstStyle/>
          <a:p>
            <a:fld id="{FFE92E1A-8B98-40D6-820A-8717026A368D}" type="slidenum">
              <a:rPr lang="en-IE" smtClean="0"/>
              <a:t>‹#›</a:t>
            </a:fld>
            <a:endParaRPr lang="en-IE"/>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563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2FF60B-886B-4F1F-85A9-C4185C3E9670}" type="datetimeFigureOut">
              <a:rPr lang="en-IE" smtClean="0"/>
              <a:t>29/04/2022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FFE92E1A-8B98-40D6-820A-8717026A368D}" type="slidenum">
              <a:rPr lang="en-IE" smtClean="0"/>
              <a:t>‹#›</a:t>
            </a:fld>
            <a:endParaRPr lang="en-IE"/>
          </a:p>
        </p:txBody>
      </p:sp>
    </p:spTree>
    <p:extLst>
      <p:ext uri="{BB962C8B-B14F-4D97-AF65-F5344CB8AC3E}">
        <p14:creationId xmlns:p14="http://schemas.microsoft.com/office/powerpoint/2010/main" val="3528656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E92E1A-8B98-40D6-820A-8717026A368D}" type="slidenum">
              <a:rPr lang="en-IE" smtClean="0"/>
              <a:t>‹#›</a:t>
            </a:fld>
            <a:endParaRPr lang="en-IE"/>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0577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E92E1A-8B98-40D6-820A-8717026A368D}" type="slidenum">
              <a:rPr lang="en-IE" smtClean="0"/>
              <a:t>‹#›</a:t>
            </a:fld>
            <a:endParaRPr lang="en-IE"/>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782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E92E1A-8B98-40D6-820A-8717026A368D}" type="slidenum">
              <a:rPr lang="en-IE" smtClean="0"/>
              <a:t>‹#›</a:t>
            </a:fld>
            <a:endParaRPr lang="en-IE"/>
          </a:p>
        </p:txBody>
      </p:sp>
    </p:spTree>
    <p:extLst>
      <p:ext uri="{BB962C8B-B14F-4D97-AF65-F5344CB8AC3E}">
        <p14:creationId xmlns:p14="http://schemas.microsoft.com/office/powerpoint/2010/main" val="3309298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E92E1A-8B98-40D6-820A-8717026A368D}" type="slidenum">
              <a:rPr lang="en-IE" smtClean="0"/>
              <a:t>‹#›</a:t>
            </a:fld>
            <a:endParaRPr lang="en-IE"/>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511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E92E1A-8B98-40D6-820A-8717026A368D}" type="slidenum">
              <a:rPr lang="en-IE" smtClean="0"/>
              <a:t>‹#›</a:t>
            </a:fld>
            <a:endParaRPr lang="en-IE"/>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5211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E92E1A-8B98-40D6-820A-8717026A368D}" type="slidenum">
              <a:rPr lang="en-IE" smtClean="0"/>
              <a:t>‹#›</a:t>
            </a:fld>
            <a:endParaRPr lang="en-IE"/>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301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E92E1A-8B98-40D6-820A-8717026A368D}" type="slidenum">
              <a:rPr lang="en-IE" smtClean="0"/>
              <a:t>‹#›</a:t>
            </a:fld>
            <a:endParaRPr lang="en-IE"/>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549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E92E1A-8B98-40D6-820A-8717026A368D}" type="slidenum">
              <a:rPr lang="en-IE" smtClean="0"/>
              <a:t>‹#›</a:t>
            </a:fld>
            <a:endParaRPr lang="en-IE"/>
          </a:p>
        </p:txBody>
      </p:sp>
    </p:spTree>
    <p:extLst>
      <p:ext uri="{BB962C8B-B14F-4D97-AF65-F5344CB8AC3E}">
        <p14:creationId xmlns:p14="http://schemas.microsoft.com/office/powerpoint/2010/main" val="134812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2FF60B-886B-4F1F-85A9-C4185C3E9670}" type="datetimeFigureOut">
              <a:rPr lang="en-IE" smtClean="0"/>
              <a:t>29/04/2022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FFE92E1A-8B98-40D6-820A-8717026A368D}" type="slidenum">
              <a:rPr lang="en-IE" smtClean="0"/>
              <a:t>‹#›</a:t>
            </a:fld>
            <a:endParaRPr lang="en-IE"/>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7080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2FF60B-886B-4F1F-85A9-C4185C3E9670}" type="datetimeFigureOut">
              <a:rPr lang="en-IE" smtClean="0"/>
              <a:t>29/04/2022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FFE92E1A-8B98-40D6-820A-8717026A368D}" type="slidenum">
              <a:rPr lang="en-IE" smtClean="0"/>
              <a:t>‹#›</a:t>
            </a:fld>
            <a:endParaRPr lang="en-IE"/>
          </a:p>
        </p:txBody>
      </p:sp>
    </p:spTree>
    <p:extLst>
      <p:ext uri="{BB962C8B-B14F-4D97-AF65-F5344CB8AC3E}">
        <p14:creationId xmlns:p14="http://schemas.microsoft.com/office/powerpoint/2010/main" val="3985324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2FF60B-886B-4F1F-85A9-C4185C3E9670}" type="datetimeFigureOut">
              <a:rPr lang="en-IE" smtClean="0"/>
              <a:t>29/04/2022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FFE92E1A-8B98-40D6-820A-8717026A368D}" type="slidenum">
              <a:rPr lang="en-IE" smtClean="0"/>
              <a:t>‹#›</a:t>
            </a:fld>
            <a:endParaRPr lang="en-IE"/>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740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2FF60B-886B-4F1F-85A9-C4185C3E9670}" type="datetimeFigureOut">
              <a:rPr lang="en-IE" smtClean="0"/>
              <a:t>29/04/2022</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FFE92E1A-8B98-40D6-820A-8717026A368D}" type="slidenum">
              <a:rPr lang="en-IE" smtClean="0"/>
              <a:t>‹#›</a:t>
            </a:fld>
            <a:endParaRPr lang="en-IE"/>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21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FF60B-886B-4F1F-85A9-C4185C3E9670}" type="datetimeFigureOut">
              <a:rPr lang="en-IE" smtClean="0"/>
              <a:t>29/04/2022</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FFE92E1A-8B98-40D6-820A-8717026A368D}" type="slidenum">
              <a:rPr lang="en-IE" smtClean="0"/>
              <a:t>‹#›</a:t>
            </a:fld>
            <a:endParaRPr lang="en-IE"/>
          </a:p>
        </p:txBody>
      </p:sp>
    </p:spTree>
    <p:extLst>
      <p:ext uri="{BB962C8B-B14F-4D97-AF65-F5344CB8AC3E}">
        <p14:creationId xmlns:p14="http://schemas.microsoft.com/office/powerpoint/2010/main" val="2443198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2FF60B-886B-4F1F-85A9-C4185C3E9670}" type="datetimeFigureOut">
              <a:rPr lang="en-IE" smtClean="0"/>
              <a:t>29/04/2022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FFE92E1A-8B98-40D6-820A-8717026A368D}" type="slidenum">
              <a:rPr lang="en-IE" smtClean="0"/>
              <a:t>‹#›</a:t>
            </a:fld>
            <a:endParaRPr lang="en-IE"/>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2590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2FF60B-886B-4F1F-85A9-C4185C3E9670}" type="datetimeFigureOut">
              <a:rPr lang="en-IE" smtClean="0"/>
              <a:t>29/04/2022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FFE92E1A-8B98-40D6-820A-8717026A368D}" type="slidenum">
              <a:rPr lang="en-IE" smtClean="0"/>
              <a:t>‹#›</a:t>
            </a:fld>
            <a:endParaRPr lang="en-IE"/>
          </a:p>
        </p:txBody>
      </p:sp>
    </p:spTree>
    <p:extLst>
      <p:ext uri="{BB962C8B-B14F-4D97-AF65-F5344CB8AC3E}">
        <p14:creationId xmlns:p14="http://schemas.microsoft.com/office/powerpoint/2010/main" val="2390657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2FF60B-886B-4F1F-85A9-C4185C3E9670}" type="datetimeFigureOut">
              <a:rPr lang="en-IE" smtClean="0"/>
              <a:t>29/04/2022</a:t>
            </a:fld>
            <a:endParaRPr lang="en-IE"/>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E"/>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FE92E1A-8B98-40D6-820A-8717026A368D}" type="slidenum">
              <a:rPr lang="en-IE" smtClean="0"/>
              <a:t>‹#›</a:t>
            </a:fld>
            <a:endParaRPr lang="en-IE"/>
          </a:p>
        </p:txBody>
      </p:sp>
    </p:spTree>
    <p:extLst>
      <p:ext uri="{BB962C8B-B14F-4D97-AF65-F5344CB8AC3E}">
        <p14:creationId xmlns:p14="http://schemas.microsoft.com/office/powerpoint/2010/main" val="908247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A818D2-1583-4F2E-A41A-7ABB73682712}"/>
              </a:ext>
            </a:extLst>
          </p:cNvPr>
          <p:cNvPicPr>
            <a:picLocks noChangeAspect="1"/>
          </p:cNvPicPr>
          <p:nvPr/>
        </p:nvPicPr>
        <p:blipFill>
          <a:blip r:embed="rId2"/>
          <a:stretch>
            <a:fillRect/>
          </a:stretch>
        </p:blipFill>
        <p:spPr>
          <a:xfrm>
            <a:off x="4043362" y="1376362"/>
            <a:ext cx="4105275" cy="4105275"/>
          </a:xfrm>
          <a:prstGeom prst="rect">
            <a:avLst/>
          </a:prstGeom>
        </p:spPr>
      </p:pic>
    </p:spTree>
    <p:extLst>
      <p:ext uri="{BB962C8B-B14F-4D97-AF65-F5344CB8AC3E}">
        <p14:creationId xmlns:p14="http://schemas.microsoft.com/office/powerpoint/2010/main" val="1451557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9FD9-A414-420C-B2B3-2A41A588C238}"/>
              </a:ext>
            </a:extLst>
          </p:cNvPr>
          <p:cNvSpPr>
            <a:spLocks noGrp="1"/>
          </p:cNvSpPr>
          <p:nvPr>
            <p:ph type="title"/>
          </p:nvPr>
        </p:nvSpPr>
        <p:spPr/>
        <p:txBody>
          <a:bodyPr/>
          <a:lstStyle/>
          <a:p>
            <a:r>
              <a:rPr lang="en-IE" dirty="0"/>
              <a:t>Go</a:t>
            </a:r>
          </a:p>
        </p:txBody>
      </p:sp>
      <p:sp>
        <p:nvSpPr>
          <p:cNvPr id="3" name="Content Placeholder 2">
            <a:extLst>
              <a:ext uri="{FF2B5EF4-FFF2-40B4-BE49-F238E27FC236}">
                <a16:creationId xmlns:a16="http://schemas.microsoft.com/office/drawing/2014/main" id="{B7B3D4BF-DF7B-4346-B458-DBC3755BEFAA}"/>
              </a:ext>
            </a:extLst>
          </p:cNvPr>
          <p:cNvSpPr>
            <a:spLocks noGrp="1"/>
          </p:cNvSpPr>
          <p:nvPr>
            <p:ph idx="1"/>
          </p:nvPr>
        </p:nvSpPr>
        <p:spPr>
          <a:xfrm>
            <a:off x="1295402" y="2556932"/>
            <a:ext cx="6135208" cy="3524272"/>
          </a:xfrm>
        </p:spPr>
        <p:txBody>
          <a:bodyPr>
            <a:normAutofit fontScale="92500"/>
          </a:bodyPr>
          <a:lstStyle/>
          <a:p>
            <a:r>
              <a:rPr lang="en-GB" sz="1600" dirty="0"/>
              <a:t>Go, or </a:t>
            </a:r>
            <a:r>
              <a:rPr lang="en-GB" sz="1600" dirty="0" err="1"/>
              <a:t>Weiqi</a:t>
            </a:r>
            <a:r>
              <a:rPr lang="en-GB" sz="1600" dirty="0"/>
              <a:t> is an abstract strategy board game for 2 players in which the aim is to surround more territory than the other opponent. The game was invented in China nearly 2500 years ago and is believed to be the oldest board game continuously played to the present day. The game of Go although at a first glance seems simple enough with black and white stones of uniform type, but as we slowly take a deeper dive into the strategies and tactics involved within the game, we find out that the game is far more complex. In the field of Artificial Intelligence, computer-generated gameplay suggests how brains operate. Spearheaded by </a:t>
            </a:r>
            <a:r>
              <a:rPr lang="en-GB" sz="1600" dirty="0" err="1"/>
              <a:t>Demis</a:t>
            </a:r>
            <a:r>
              <a:rPr lang="en-GB" sz="1600" dirty="0"/>
              <a:t> Hassabis, David Silver, and their colleagues at the artificial intelligence (AI) company Google DeepMind, the team actively worked on a computational strategical program called AlphaGo, that used a combination of brute force logic and tree search, and in the later versions, self-learning, that made AlphaGo the strongest engine at the game of Go that defeated all the best Go players in the world Including the World Champion.</a:t>
            </a:r>
            <a:endParaRPr lang="en-IE" sz="1600" dirty="0"/>
          </a:p>
        </p:txBody>
      </p:sp>
      <p:pic>
        <p:nvPicPr>
          <p:cNvPr id="5" name="Picture 4">
            <a:extLst>
              <a:ext uri="{FF2B5EF4-FFF2-40B4-BE49-F238E27FC236}">
                <a16:creationId xmlns:a16="http://schemas.microsoft.com/office/drawing/2014/main" id="{20562DCB-B412-46E6-A1AB-5321E471E9BB}"/>
              </a:ext>
            </a:extLst>
          </p:cNvPr>
          <p:cNvPicPr>
            <a:picLocks noChangeAspect="1"/>
          </p:cNvPicPr>
          <p:nvPr/>
        </p:nvPicPr>
        <p:blipFill>
          <a:blip r:embed="rId2"/>
          <a:stretch>
            <a:fillRect/>
          </a:stretch>
        </p:blipFill>
        <p:spPr>
          <a:xfrm>
            <a:off x="7430610" y="2681058"/>
            <a:ext cx="3995353" cy="2665650"/>
          </a:xfrm>
          <a:prstGeom prst="rect">
            <a:avLst/>
          </a:prstGeom>
        </p:spPr>
      </p:pic>
    </p:spTree>
    <p:extLst>
      <p:ext uri="{BB962C8B-B14F-4D97-AF65-F5344CB8AC3E}">
        <p14:creationId xmlns:p14="http://schemas.microsoft.com/office/powerpoint/2010/main" val="1229179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2DBB-7A77-4AE5-B1E6-1DC83E7BAEC2}"/>
              </a:ext>
            </a:extLst>
          </p:cNvPr>
          <p:cNvSpPr>
            <a:spLocks noGrp="1"/>
          </p:cNvSpPr>
          <p:nvPr>
            <p:ph type="title"/>
          </p:nvPr>
        </p:nvSpPr>
        <p:spPr>
          <a:xfrm>
            <a:off x="1295400" y="715802"/>
            <a:ext cx="9601196" cy="1303867"/>
          </a:xfrm>
        </p:spPr>
        <p:txBody>
          <a:bodyPr/>
          <a:lstStyle/>
          <a:p>
            <a:r>
              <a:rPr lang="en-IE" dirty="0" err="1"/>
              <a:t>Deepmind</a:t>
            </a:r>
            <a:r>
              <a:rPr lang="en-IE" dirty="0"/>
              <a:t>, AI and Go!</a:t>
            </a:r>
          </a:p>
        </p:txBody>
      </p:sp>
      <p:sp>
        <p:nvSpPr>
          <p:cNvPr id="3" name="Content Placeholder 2">
            <a:extLst>
              <a:ext uri="{FF2B5EF4-FFF2-40B4-BE49-F238E27FC236}">
                <a16:creationId xmlns:a16="http://schemas.microsoft.com/office/drawing/2014/main" id="{939E6392-6DF2-485A-8639-528E4932689D}"/>
              </a:ext>
            </a:extLst>
          </p:cNvPr>
          <p:cNvSpPr>
            <a:spLocks noGrp="1"/>
          </p:cNvSpPr>
          <p:nvPr>
            <p:ph idx="1"/>
          </p:nvPr>
        </p:nvSpPr>
        <p:spPr>
          <a:xfrm>
            <a:off x="833761" y="2388255"/>
            <a:ext cx="6756647" cy="3897135"/>
          </a:xfrm>
        </p:spPr>
        <p:txBody>
          <a:bodyPr>
            <a:normAutofit fontScale="85000" lnSpcReduction="10000"/>
          </a:bodyPr>
          <a:lstStyle/>
          <a:p>
            <a:r>
              <a:rPr lang="en-GB" sz="1600" dirty="0"/>
              <a:t>To understand the power of this approach in playing board games, consider the search spaces involved. The “game tree complexity” of tic-tac-toe—i.e., an estimate of the number of possible positions that must be evaluated to determine the worth of an initial position—is about 2 × 104.There are several different ways to measure the complexity of more difficult board games, leading to different estimates. But no matter the method used, as the complexity of board games grows, the relevant search spaces become unimaginably large. The game tree complexity is estimated to be about 1020 for checkers, about 10120 for chess, and an astonishing 10320 for Go (6). </a:t>
            </a:r>
          </a:p>
          <a:p>
            <a:r>
              <a:rPr lang="en-GB" sz="1700" dirty="0"/>
              <a:t>For comparison, the estimated number of atoms in the universe is on the order of 1087. Unlike tic-tac-toe, fully searching spaces of this magnitude is not feasible. In the strategy used by Google DeepMind, success follows not from a logical exploration of possible moves but from the instantiation of trial-and-error play in the network’s connectivity that beats a competing machine playing in the same empirical </a:t>
            </a:r>
            <a:r>
              <a:rPr lang="en-GB" sz="1700" dirty="0" err="1"/>
              <a:t>way.The</a:t>
            </a:r>
            <a:r>
              <a:rPr lang="en-GB" sz="1700" dirty="0"/>
              <a:t> relevance of </a:t>
            </a:r>
            <a:r>
              <a:rPr lang="en-GB" sz="1700" dirty="0" err="1"/>
              <a:t>AlphaZero</a:t>
            </a:r>
            <a:r>
              <a:rPr lang="en-GB" sz="1700" dirty="0"/>
              <a:t> to neuroscience is the size of the search spaces organisms—and ultimately animals with brains—must contend with as they play “the game of life” by making “moves” that are rewarded by survival and reproductive success. Although the complexity of this biological “game tree” for humans is beyond reckoning, it dwarfs the complexity of board games such as Go.</a:t>
            </a:r>
            <a:endParaRPr lang="en-IE" sz="1700" dirty="0"/>
          </a:p>
        </p:txBody>
      </p:sp>
      <p:pic>
        <p:nvPicPr>
          <p:cNvPr id="4" name="Picture 3">
            <a:extLst>
              <a:ext uri="{FF2B5EF4-FFF2-40B4-BE49-F238E27FC236}">
                <a16:creationId xmlns:a16="http://schemas.microsoft.com/office/drawing/2014/main" id="{8FE7F30F-EF5A-4224-ABA5-BDC903FA35DC}"/>
              </a:ext>
            </a:extLst>
          </p:cNvPr>
          <p:cNvPicPr>
            <a:picLocks noChangeAspect="1"/>
          </p:cNvPicPr>
          <p:nvPr/>
        </p:nvPicPr>
        <p:blipFill>
          <a:blip r:embed="rId2"/>
          <a:stretch>
            <a:fillRect/>
          </a:stretch>
        </p:blipFill>
        <p:spPr>
          <a:xfrm>
            <a:off x="7462453" y="2724987"/>
            <a:ext cx="3895786" cy="2654881"/>
          </a:xfrm>
          <a:prstGeom prst="rect">
            <a:avLst/>
          </a:prstGeom>
        </p:spPr>
      </p:pic>
    </p:spTree>
    <p:extLst>
      <p:ext uri="{BB962C8B-B14F-4D97-AF65-F5344CB8AC3E}">
        <p14:creationId xmlns:p14="http://schemas.microsoft.com/office/powerpoint/2010/main" val="127278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1050-F9AA-4BC0-B35D-E958154E2FD8}"/>
              </a:ext>
            </a:extLst>
          </p:cNvPr>
          <p:cNvSpPr>
            <a:spLocks noGrp="1"/>
          </p:cNvSpPr>
          <p:nvPr>
            <p:ph type="title"/>
          </p:nvPr>
        </p:nvSpPr>
        <p:spPr/>
        <p:txBody>
          <a:bodyPr/>
          <a:lstStyle/>
          <a:p>
            <a:r>
              <a:rPr lang="en-IE" dirty="0"/>
              <a:t>Checkers</a:t>
            </a:r>
          </a:p>
        </p:txBody>
      </p:sp>
      <p:sp>
        <p:nvSpPr>
          <p:cNvPr id="3" name="Content Placeholder 2">
            <a:extLst>
              <a:ext uri="{FF2B5EF4-FFF2-40B4-BE49-F238E27FC236}">
                <a16:creationId xmlns:a16="http://schemas.microsoft.com/office/drawing/2014/main" id="{80A4DE9B-0D05-4966-982F-F08D429BF6F0}"/>
              </a:ext>
            </a:extLst>
          </p:cNvPr>
          <p:cNvSpPr>
            <a:spLocks noGrp="1"/>
          </p:cNvSpPr>
          <p:nvPr>
            <p:ph idx="1"/>
          </p:nvPr>
        </p:nvSpPr>
        <p:spPr>
          <a:xfrm>
            <a:off x="843379" y="2485911"/>
            <a:ext cx="7253055" cy="3639682"/>
          </a:xfrm>
        </p:spPr>
        <p:txBody>
          <a:bodyPr>
            <a:normAutofit fontScale="92500" lnSpcReduction="20000"/>
          </a:bodyPr>
          <a:lstStyle/>
          <a:p>
            <a:pPr>
              <a:lnSpc>
                <a:spcPct val="107000"/>
              </a:lnSpc>
              <a:spcAft>
                <a:spcPts val="80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Checkers, also known as Draughts, is a 2 player strategy board game. The aim is to be the first to take all your opponents pieces by moving diagonally on a 8 x 8 </a:t>
            </a:r>
            <a:r>
              <a:rPr lang="en-IE" sz="1800" dirty="0" err="1">
                <a:effectLst/>
                <a:latin typeface="Calibri" panose="020F0502020204030204" pitchFamily="34" charset="0"/>
                <a:ea typeface="Calibri" panose="020F0502020204030204" pitchFamily="34" charset="0"/>
                <a:cs typeface="Times New Roman" panose="02020603050405020304" pitchFamily="18" charset="0"/>
              </a:rPr>
              <a:t>checkered</a:t>
            </a:r>
            <a:r>
              <a:rPr lang="en-IE" sz="1800" dirty="0">
                <a:effectLst/>
                <a:latin typeface="Calibri" panose="020F0502020204030204" pitchFamily="34" charset="0"/>
                <a:ea typeface="Calibri" panose="020F0502020204030204" pitchFamily="34" charset="0"/>
                <a:cs typeface="Times New Roman" panose="02020603050405020304" pitchFamily="18" charset="0"/>
              </a:rPr>
              <a:t> board. The game is known to be more than 5,000 years old and has origins in Iraq as far back as 3,000 BC. There are 2 versions of Checkers that are known. There is the standard American Checkers, which is played on a 8 x 8 board and consists of the pieces moving forward only. Another version is Russian Checkers, which is played on a 12 x 12 board, and International Checkers, which features a 10 x 10 board. These games usually last for anywhere between 5 minutes to 30 minutes. For convenience, I will only speak of the most well known version of Checkers, which is American Checkers.</a:t>
            </a:r>
          </a:p>
          <a:p>
            <a:pPr>
              <a:lnSpc>
                <a:spcPct val="107000"/>
              </a:lnSpc>
              <a:spcAft>
                <a:spcPts val="80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A few of the basic rules for Checkers, for example movement. You may only move your piece in a diagonal way and can only take your opponents piece, if you ‘jump’ over them.</a:t>
            </a:r>
          </a:p>
          <a:p>
            <a:endParaRPr lang="en-IE" dirty="0"/>
          </a:p>
        </p:txBody>
      </p:sp>
      <p:pic>
        <p:nvPicPr>
          <p:cNvPr id="10242" name="Picture 2" descr="How to Play American Checkers">
            <a:extLst>
              <a:ext uri="{FF2B5EF4-FFF2-40B4-BE49-F238E27FC236}">
                <a16:creationId xmlns:a16="http://schemas.microsoft.com/office/drawing/2014/main" id="{BF5F64D1-803A-4606-95D2-D077835D5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1155" y="2789520"/>
            <a:ext cx="3032464" cy="303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4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636E2-6442-4CBE-890B-A1AC6FA5C454}"/>
              </a:ext>
            </a:extLst>
          </p:cNvPr>
          <p:cNvSpPr>
            <a:spLocks noGrp="1"/>
          </p:cNvSpPr>
          <p:nvPr>
            <p:ph type="title"/>
          </p:nvPr>
        </p:nvSpPr>
        <p:spPr/>
        <p:txBody>
          <a:bodyPr/>
          <a:lstStyle/>
          <a:p>
            <a:r>
              <a:rPr lang="en-IE" dirty="0"/>
              <a:t>Humble Beginnings</a:t>
            </a:r>
          </a:p>
        </p:txBody>
      </p:sp>
      <p:sp>
        <p:nvSpPr>
          <p:cNvPr id="3" name="Content Placeholder 2">
            <a:extLst>
              <a:ext uri="{FF2B5EF4-FFF2-40B4-BE49-F238E27FC236}">
                <a16:creationId xmlns:a16="http://schemas.microsoft.com/office/drawing/2014/main" id="{86154CD5-B5C4-45CA-85F3-27C511154FF7}"/>
              </a:ext>
            </a:extLst>
          </p:cNvPr>
          <p:cNvSpPr>
            <a:spLocks noGrp="1"/>
          </p:cNvSpPr>
          <p:nvPr>
            <p:ph idx="1"/>
          </p:nvPr>
        </p:nvSpPr>
        <p:spPr>
          <a:xfrm>
            <a:off x="816747" y="2556932"/>
            <a:ext cx="7963270" cy="3318936"/>
          </a:xfrm>
        </p:spPr>
        <p:txBody>
          <a:bodyPr>
            <a:normAutofit fontScale="92500" lnSpcReduction="20000"/>
          </a:bodyPr>
          <a:lstStyle/>
          <a:p>
            <a:pPr>
              <a:lnSpc>
                <a:spcPct val="107000"/>
              </a:lnSpc>
              <a:spcAft>
                <a:spcPts val="80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Like Chess, Checkers is played on a N x N board. This means that is can be played on a board of any size without there being any ambiguity of any kind between players. </a:t>
            </a:r>
          </a:p>
          <a:p>
            <a:pPr>
              <a:lnSpc>
                <a:spcPct val="107000"/>
              </a:lnSpc>
              <a:spcAft>
                <a:spcPts val="80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The man behind the Checkers engine is Jonathan </a:t>
            </a:r>
            <a:r>
              <a:rPr lang="en-IE" sz="1800" dirty="0" err="1">
                <a:effectLst/>
                <a:latin typeface="Calibri" panose="020F0502020204030204" pitchFamily="34" charset="0"/>
                <a:ea typeface="Calibri" panose="020F0502020204030204" pitchFamily="34" charset="0"/>
                <a:cs typeface="Times New Roman" panose="02020603050405020304" pitchFamily="18" charset="0"/>
              </a:rPr>
              <a:t>Schaffeur</a:t>
            </a:r>
            <a:r>
              <a:rPr lang="en-IE" sz="1800" dirty="0">
                <a:effectLst/>
                <a:latin typeface="Calibri" panose="020F0502020204030204" pitchFamily="34" charset="0"/>
                <a:ea typeface="Calibri" panose="020F0502020204030204" pitchFamily="34" charset="0"/>
                <a:cs typeface="Times New Roman" panose="02020603050405020304" pitchFamily="18" charset="0"/>
              </a:rPr>
              <a:t>, and his opponent was Marion Tinsley, a maths </a:t>
            </a:r>
            <a:r>
              <a:rPr lang="en-IE" sz="1800" dirty="0" err="1">
                <a:effectLst/>
                <a:latin typeface="Calibri" panose="020F0502020204030204" pitchFamily="34" charset="0"/>
                <a:ea typeface="Calibri" panose="020F0502020204030204" pitchFamily="34" charset="0"/>
                <a:cs typeface="Times New Roman" panose="02020603050405020304" pitchFamily="18" charset="0"/>
              </a:rPr>
              <a:t>professer</a:t>
            </a:r>
            <a:r>
              <a:rPr lang="en-IE" sz="1800" dirty="0">
                <a:effectLst/>
                <a:latin typeface="Calibri" panose="020F0502020204030204" pitchFamily="34" charset="0"/>
                <a:ea typeface="Calibri" panose="020F0502020204030204" pitchFamily="34" charset="0"/>
                <a:cs typeface="Times New Roman" panose="02020603050405020304" pitchFamily="18" charset="0"/>
              </a:rPr>
              <a:t>, minister and finally, the master of Checkers. Tinsley was the best player in the game for the better part of 40 years. He had only lost a handful of games to people in his career, but not a competitive game. His opponent, Chinook, developed by </a:t>
            </a:r>
            <a:r>
              <a:rPr lang="en-IE" sz="1800" dirty="0" err="1">
                <a:effectLst/>
                <a:latin typeface="Calibri" panose="020F0502020204030204" pitchFamily="34" charset="0"/>
                <a:ea typeface="Calibri" panose="020F0502020204030204" pitchFamily="34" charset="0"/>
                <a:cs typeface="Times New Roman" panose="02020603050405020304" pitchFamily="18" charset="0"/>
              </a:rPr>
              <a:t>Schaffeur</a:t>
            </a:r>
            <a:r>
              <a:rPr lang="en-IE" sz="1800" dirty="0">
                <a:effectLst/>
                <a:latin typeface="Calibri" panose="020F0502020204030204" pitchFamily="34" charset="0"/>
                <a:ea typeface="Calibri" panose="020F0502020204030204" pitchFamily="34" charset="0"/>
                <a:cs typeface="Times New Roman" panose="02020603050405020304" pitchFamily="18" charset="0"/>
              </a:rPr>
              <a:t> was unbeaten in 125 games before facing Tinsley. After 6 games, all being draws, Tinsley was sent to hospital where he discovered a lump on his pancreas. He was forced to retire and Chinook became the first Artificially </a:t>
            </a:r>
            <a:r>
              <a:rPr lang="en-IE" sz="1800" dirty="0" err="1">
                <a:effectLst/>
                <a:latin typeface="Calibri" panose="020F0502020204030204" pitchFamily="34" charset="0"/>
                <a:ea typeface="Calibri" panose="020F0502020204030204" pitchFamily="34" charset="0"/>
                <a:cs typeface="Times New Roman" panose="02020603050405020304" pitchFamily="18" charset="0"/>
              </a:rPr>
              <a:t>Intellegent</a:t>
            </a:r>
            <a:r>
              <a:rPr lang="en-IE" sz="1800" dirty="0">
                <a:effectLst/>
                <a:latin typeface="Calibri" panose="020F0502020204030204" pitchFamily="34" charset="0"/>
                <a:ea typeface="Calibri" panose="020F0502020204030204" pitchFamily="34" charset="0"/>
                <a:cs typeface="Times New Roman" panose="02020603050405020304" pitchFamily="18" charset="0"/>
              </a:rPr>
              <a:t> program to win at the human world championship. A program as a result of thousands of hours of tuning and research, to win at the world championship, due to its opponent discovering pancreatic cancer.</a:t>
            </a:r>
          </a:p>
          <a:p>
            <a:endParaRPr lang="en-IE" dirty="0"/>
          </a:p>
        </p:txBody>
      </p:sp>
      <p:pic>
        <p:nvPicPr>
          <p:cNvPr id="11266" name="Picture 2" descr="7 Trustworthy Sites to Play Internet Checkers for Free | LoveToKnow">
            <a:extLst>
              <a:ext uri="{FF2B5EF4-FFF2-40B4-BE49-F238E27FC236}">
                <a16:creationId xmlns:a16="http://schemas.microsoft.com/office/drawing/2014/main" id="{1B7857B1-C766-47E4-AA1D-90241921A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212" y="2819198"/>
            <a:ext cx="2532264" cy="169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26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9005-0CD3-47EC-B7BF-26B617102B9F}"/>
              </a:ext>
            </a:extLst>
          </p:cNvPr>
          <p:cNvSpPr>
            <a:spLocks noGrp="1"/>
          </p:cNvSpPr>
          <p:nvPr>
            <p:ph type="title"/>
          </p:nvPr>
        </p:nvSpPr>
        <p:spPr/>
        <p:txBody>
          <a:bodyPr/>
          <a:lstStyle/>
          <a:p>
            <a:r>
              <a:rPr lang="en-IE" dirty="0"/>
              <a:t>Where It Began</a:t>
            </a:r>
          </a:p>
        </p:txBody>
      </p:sp>
      <p:sp>
        <p:nvSpPr>
          <p:cNvPr id="3" name="Content Placeholder 2">
            <a:extLst>
              <a:ext uri="{FF2B5EF4-FFF2-40B4-BE49-F238E27FC236}">
                <a16:creationId xmlns:a16="http://schemas.microsoft.com/office/drawing/2014/main" id="{B6F3A358-E0A7-4A78-8631-E632320F49EA}"/>
              </a:ext>
            </a:extLst>
          </p:cNvPr>
          <p:cNvSpPr>
            <a:spLocks noGrp="1"/>
          </p:cNvSpPr>
          <p:nvPr>
            <p:ph idx="1"/>
          </p:nvPr>
        </p:nvSpPr>
        <p:spPr>
          <a:xfrm>
            <a:off x="701337" y="2556932"/>
            <a:ext cx="7510508" cy="3318936"/>
          </a:xfrm>
        </p:spPr>
        <p:txBody>
          <a:bodyPr>
            <a:normAutofit lnSpcReduction="10000"/>
          </a:bodyPr>
          <a:lstStyle/>
          <a:p>
            <a:pPr>
              <a:lnSpc>
                <a:spcPct val="107000"/>
              </a:lnSpc>
              <a:spcAft>
                <a:spcPts val="80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At the highest levels, checkers is a game of mental attrition. Most games are draws. In serious matches, players don’t begin with the standard initial starting position. Instead, a three-move opening is drawn from a stack of approved beginnings, which give some tiny advantage to one or the other player. They play that out, then switch colours. The primary way to lose is to make a mistake that your opponent can jump on.</a:t>
            </a:r>
          </a:p>
          <a:p>
            <a:pPr>
              <a:lnSpc>
                <a:spcPct val="107000"/>
              </a:lnSpc>
              <a:spcAft>
                <a:spcPts val="80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The first checkers program was developed in the 1950’s by an IBM employee named Arthur Samuel. He originally intended for his program to run on an IBM 704. He spent a good 15 years on this idea and at the end had published some well known papers, some of which include the concept of machine learning.</a:t>
            </a:r>
          </a:p>
          <a:p>
            <a:endParaRPr lang="en-IE" dirty="0"/>
          </a:p>
        </p:txBody>
      </p:sp>
      <p:pic>
        <p:nvPicPr>
          <p:cNvPr id="12290" name="Picture 2" descr="Arthur Samuel demonstrates how machine learning can be used to play checkers  in 1962 - IBM Watson Media — Google Arts &amp; Culture">
            <a:extLst>
              <a:ext uri="{FF2B5EF4-FFF2-40B4-BE49-F238E27FC236}">
                <a16:creationId xmlns:a16="http://schemas.microsoft.com/office/drawing/2014/main" id="{56E5040E-1CB8-4C8E-99EA-F9175DBA3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845" y="2984005"/>
            <a:ext cx="3312604" cy="267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85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63469-7B99-4267-BABF-E4B15AA269D0}"/>
              </a:ext>
            </a:extLst>
          </p:cNvPr>
          <p:cNvSpPr>
            <a:spLocks noGrp="1"/>
          </p:cNvSpPr>
          <p:nvPr>
            <p:ph type="title"/>
          </p:nvPr>
        </p:nvSpPr>
        <p:spPr/>
        <p:txBody>
          <a:bodyPr/>
          <a:lstStyle/>
          <a:p>
            <a:r>
              <a:rPr lang="en-IE" dirty="0"/>
              <a:t>Machine Learning</a:t>
            </a:r>
          </a:p>
        </p:txBody>
      </p:sp>
      <p:sp>
        <p:nvSpPr>
          <p:cNvPr id="3" name="Content Placeholder 2">
            <a:extLst>
              <a:ext uri="{FF2B5EF4-FFF2-40B4-BE49-F238E27FC236}">
                <a16:creationId xmlns:a16="http://schemas.microsoft.com/office/drawing/2014/main" id="{80BFA1AE-C867-496C-AEB2-8CEB610C01C0}"/>
              </a:ext>
            </a:extLst>
          </p:cNvPr>
          <p:cNvSpPr>
            <a:spLocks noGrp="1"/>
          </p:cNvSpPr>
          <p:nvPr>
            <p:ph idx="1"/>
          </p:nvPr>
        </p:nvSpPr>
        <p:spPr>
          <a:xfrm>
            <a:off x="577049" y="2556931"/>
            <a:ext cx="7918881" cy="3595293"/>
          </a:xfrm>
        </p:spPr>
        <p:txBody>
          <a:bodyPr>
            <a:normAutofit fontScale="92500" lnSpcReduction="20000"/>
          </a:bodyPr>
          <a:lstStyle/>
          <a:p>
            <a:pPr>
              <a:lnSpc>
                <a:spcPct val="107000"/>
              </a:lnSpc>
              <a:spcAft>
                <a:spcPts val="800"/>
              </a:spcAft>
            </a:pPr>
            <a:r>
              <a:rPr lang="en-IE" sz="1900" dirty="0">
                <a:effectLst/>
                <a:latin typeface="Calibri" panose="020F0502020204030204" pitchFamily="34" charset="0"/>
                <a:ea typeface="Calibri" panose="020F0502020204030204" pitchFamily="34" charset="0"/>
                <a:cs typeface="Times New Roman" panose="02020603050405020304" pitchFamily="18" charset="0"/>
              </a:rPr>
              <a:t>Machine learning is one of the most modern forms of Artificial Intelligence. It is the basis for the likes of Algorithms and Perception. Samuel’s program was never very successful and was famously known for being trounced by the Endicott Johnson club in 1958. But it was important in the grand scheme of Machine Learning for Checkers. Samuel also quoted in on of his papers “The human brain, sometimes lost sight of in an age of satellites, frozen foods, and electronic data processing machines, returned to former glories early today,”</a:t>
            </a:r>
          </a:p>
          <a:p>
            <a:r>
              <a:rPr lang="en-IE" sz="1900" dirty="0">
                <a:effectLst/>
                <a:latin typeface="Calibri" panose="020F0502020204030204" pitchFamily="34" charset="0"/>
                <a:ea typeface="Calibri" panose="020F0502020204030204" pitchFamily="34" charset="0"/>
                <a:cs typeface="Times New Roman" panose="02020603050405020304" pitchFamily="18" charset="0"/>
              </a:rPr>
              <a:t>Chinook needed to search through possible moves beginning with the start of a match. Like many similar systems, Chinook would look ahead many possible moves and then try to score each permutation’s desirability. At first, Chinook could only look ahead 14 to 15 moves out, but as computers and the software improved, it could look further and further. “As with chess, deeper was always better,” Schaeffer said.</a:t>
            </a:r>
            <a:br>
              <a:rPr lang="en-IE" sz="1800" dirty="0">
                <a:effectLst/>
                <a:latin typeface="Calibri" panose="020F0502020204030204" pitchFamily="34" charset="0"/>
                <a:ea typeface="Calibri" panose="020F0502020204030204" pitchFamily="34" charset="0"/>
                <a:cs typeface="Times New Roman" panose="02020603050405020304" pitchFamily="18" charset="0"/>
              </a:rPr>
            </a:br>
            <a:endParaRPr lang="en-IE" dirty="0"/>
          </a:p>
        </p:txBody>
      </p:sp>
      <p:pic>
        <p:nvPicPr>
          <p:cNvPr id="6" name="Picture 5">
            <a:extLst>
              <a:ext uri="{FF2B5EF4-FFF2-40B4-BE49-F238E27FC236}">
                <a16:creationId xmlns:a16="http://schemas.microsoft.com/office/drawing/2014/main" id="{565C63A5-404F-4D0C-BD11-B2D80C8784C5}"/>
              </a:ext>
            </a:extLst>
          </p:cNvPr>
          <p:cNvPicPr>
            <a:picLocks noChangeAspect="1"/>
          </p:cNvPicPr>
          <p:nvPr/>
        </p:nvPicPr>
        <p:blipFill>
          <a:blip r:embed="rId2"/>
          <a:stretch>
            <a:fillRect/>
          </a:stretch>
        </p:blipFill>
        <p:spPr>
          <a:xfrm>
            <a:off x="8395084" y="3331738"/>
            <a:ext cx="3219867" cy="1387806"/>
          </a:xfrm>
          <a:prstGeom prst="rect">
            <a:avLst/>
          </a:prstGeom>
        </p:spPr>
      </p:pic>
    </p:spTree>
    <p:extLst>
      <p:ext uri="{BB962C8B-B14F-4D97-AF65-F5344CB8AC3E}">
        <p14:creationId xmlns:p14="http://schemas.microsoft.com/office/powerpoint/2010/main" val="2103383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37997-22C5-4F9B-B193-59807820C8A2}"/>
              </a:ext>
            </a:extLst>
          </p:cNvPr>
          <p:cNvSpPr>
            <a:spLocks noGrp="1"/>
          </p:cNvSpPr>
          <p:nvPr>
            <p:ph type="title"/>
          </p:nvPr>
        </p:nvSpPr>
        <p:spPr>
          <a:xfrm>
            <a:off x="1447061" y="982132"/>
            <a:ext cx="5086904" cy="1068609"/>
          </a:xfrm>
        </p:spPr>
        <p:txBody>
          <a:bodyPr>
            <a:normAutofit/>
          </a:bodyPr>
          <a:lstStyle/>
          <a:p>
            <a:r>
              <a:rPr lang="en-IE" dirty="0" err="1"/>
              <a:t>Deepmind</a:t>
            </a:r>
            <a:endParaRPr lang="en-IE" dirty="0"/>
          </a:p>
        </p:txBody>
      </p:sp>
      <p:sp>
        <p:nvSpPr>
          <p:cNvPr id="3" name="Content Placeholder 2">
            <a:extLst>
              <a:ext uri="{FF2B5EF4-FFF2-40B4-BE49-F238E27FC236}">
                <a16:creationId xmlns:a16="http://schemas.microsoft.com/office/drawing/2014/main" id="{F3661B73-16F3-4C13-903C-3ACAB831646A}"/>
              </a:ext>
            </a:extLst>
          </p:cNvPr>
          <p:cNvSpPr>
            <a:spLocks noGrp="1"/>
          </p:cNvSpPr>
          <p:nvPr>
            <p:ph idx="1"/>
          </p:nvPr>
        </p:nvSpPr>
        <p:spPr/>
        <p:txBody>
          <a:bodyPr/>
          <a:lstStyle/>
          <a:p>
            <a:r>
              <a:rPr lang="en-IE" dirty="0"/>
              <a:t>Based in London</a:t>
            </a:r>
          </a:p>
          <a:p>
            <a:r>
              <a:rPr lang="en-IE" dirty="0"/>
              <a:t>Founded in 2010</a:t>
            </a:r>
          </a:p>
          <a:p>
            <a:r>
              <a:rPr lang="en-IE" dirty="0"/>
              <a:t>Develop AI for video games and board games</a:t>
            </a:r>
          </a:p>
          <a:p>
            <a:r>
              <a:rPr lang="en-IE" dirty="0"/>
              <a:t>Created Projects like:</a:t>
            </a:r>
          </a:p>
          <a:p>
            <a:pPr lvl="1"/>
            <a:r>
              <a:rPr lang="en-IE" dirty="0"/>
              <a:t>Neural Turing machine </a:t>
            </a:r>
          </a:p>
          <a:p>
            <a:pPr lvl="1"/>
            <a:r>
              <a:rPr lang="en-IE" dirty="0"/>
              <a:t>Alpha Go</a:t>
            </a:r>
          </a:p>
        </p:txBody>
      </p:sp>
      <p:pic>
        <p:nvPicPr>
          <p:cNvPr id="2052" name="Picture 4" descr="Working at DeepMind | Glassdoor">
            <a:extLst>
              <a:ext uri="{FF2B5EF4-FFF2-40B4-BE49-F238E27FC236}">
                <a16:creationId xmlns:a16="http://schemas.microsoft.com/office/drawing/2014/main" id="{0EFC3644-BE16-4D46-B830-65C95E465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807" y="759779"/>
            <a:ext cx="1570977" cy="157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09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050C-B515-463C-9836-EA45BB78D038}"/>
              </a:ext>
            </a:extLst>
          </p:cNvPr>
          <p:cNvSpPr>
            <a:spLocks noGrp="1"/>
          </p:cNvSpPr>
          <p:nvPr>
            <p:ph type="title"/>
          </p:nvPr>
        </p:nvSpPr>
        <p:spPr>
          <a:xfrm>
            <a:off x="1295402" y="982132"/>
            <a:ext cx="4386307" cy="1303867"/>
          </a:xfrm>
        </p:spPr>
        <p:txBody>
          <a:bodyPr/>
          <a:lstStyle/>
          <a:p>
            <a:r>
              <a:rPr lang="en-IE" dirty="0"/>
              <a:t>Diplomacy</a:t>
            </a:r>
          </a:p>
        </p:txBody>
      </p:sp>
      <p:sp>
        <p:nvSpPr>
          <p:cNvPr id="3" name="Content Placeholder 2">
            <a:extLst>
              <a:ext uri="{FF2B5EF4-FFF2-40B4-BE49-F238E27FC236}">
                <a16:creationId xmlns:a16="http://schemas.microsoft.com/office/drawing/2014/main" id="{A7016E05-1E9A-42AD-8766-B721EEE7F1AB}"/>
              </a:ext>
            </a:extLst>
          </p:cNvPr>
          <p:cNvSpPr>
            <a:spLocks noGrp="1"/>
          </p:cNvSpPr>
          <p:nvPr>
            <p:ph idx="1"/>
          </p:nvPr>
        </p:nvSpPr>
        <p:spPr>
          <a:xfrm>
            <a:off x="1295401" y="2556932"/>
            <a:ext cx="4048956" cy="3318936"/>
          </a:xfrm>
        </p:spPr>
        <p:txBody>
          <a:bodyPr/>
          <a:lstStyle/>
          <a:p>
            <a:r>
              <a:rPr lang="en-IE" dirty="0"/>
              <a:t>Created in 1954 </a:t>
            </a:r>
          </a:p>
          <a:p>
            <a:r>
              <a:rPr lang="en-IE" dirty="0"/>
              <a:t>By Allan B. </a:t>
            </a:r>
            <a:r>
              <a:rPr lang="en-IE" dirty="0" err="1"/>
              <a:t>Calhamer</a:t>
            </a:r>
            <a:r>
              <a:rPr lang="en-IE" dirty="0"/>
              <a:t> </a:t>
            </a:r>
          </a:p>
          <a:p>
            <a:r>
              <a:rPr lang="en-IE" dirty="0"/>
              <a:t>Depicts years leading to the Great War</a:t>
            </a:r>
          </a:p>
          <a:p>
            <a:r>
              <a:rPr lang="en-IE" dirty="0"/>
              <a:t>Hold enough important cities to win</a:t>
            </a:r>
          </a:p>
        </p:txBody>
      </p:sp>
      <p:pic>
        <p:nvPicPr>
          <p:cNvPr id="3074" name="Picture 2" descr="Diplomacy (2005) Windows box cover art - MobyGames">
            <a:extLst>
              <a:ext uri="{FF2B5EF4-FFF2-40B4-BE49-F238E27FC236}">
                <a16:creationId xmlns:a16="http://schemas.microsoft.com/office/drawing/2014/main" id="{708B21D4-74BA-4C53-9848-650BAE765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906" y="838583"/>
            <a:ext cx="3597801" cy="518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497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8DFFD-D93F-4277-B2B7-B9DBA13BAB5B}"/>
              </a:ext>
            </a:extLst>
          </p:cNvPr>
          <p:cNvSpPr>
            <a:spLocks noGrp="1"/>
          </p:cNvSpPr>
          <p:nvPr>
            <p:ph type="title"/>
          </p:nvPr>
        </p:nvSpPr>
        <p:spPr>
          <a:xfrm>
            <a:off x="1295402" y="982132"/>
            <a:ext cx="4679270" cy="1303867"/>
          </a:xfrm>
        </p:spPr>
        <p:txBody>
          <a:bodyPr/>
          <a:lstStyle/>
          <a:p>
            <a:r>
              <a:rPr lang="en-IE" dirty="0"/>
              <a:t>Teaching the AI</a:t>
            </a:r>
          </a:p>
        </p:txBody>
      </p:sp>
      <p:sp>
        <p:nvSpPr>
          <p:cNvPr id="3" name="Content Placeholder 2">
            <a:extLst>
              <a:ext uri="{FF2B5EF4-FFF2-40B4-BE49-F238E27FC236}">
                <a16:creationId xmlns:a16="http://schemas.microsoft.com/office/drawing/2014/main" id="{13243A0D-B08D-46A4-A70B-BF69C95CC699}"/>
              </a:ext>
            </a:extLst>
          </p:cNvPr>
          <p:cNvSpPr>
            <a:spLocks noGrp="1"/>
          </p:cNvSpPr>
          <p:nvPr>
            <p:ph idx="1"/>
          </p:nvPr>
        </p:nvSpPr>
        <p:spPr>
          <a:xfrm>
            <a:off x="1295401" y="2556932"/>
            <a:ext cx="4546106" cy="3318936"/>
          </a:xfrm>
        </p:spPr>
        <p:txBody>
          <a:bodyPr/>
          <a:lstStyle/>
          <a:p>
            <a:r>
              <a:rPr lang="en-IE" dirty="0"/>
              <a:t>Sampled Best Response (SBR)</a:t>
            </a:r>
          </a:p>
          <a:p>
            <a:endParaRPr lang="en-IE" dirty="0"/>
          </a:p>
          <a:p>
            <a:r>
              <a:rPr lang="en-IE" dirty="0"/>
              <a:t>Evaluation </a:t>
            </a:r>
          </a:p>
          <a:p>
            <a:pPr lvl="1"/>
            <a:r>
              <a:rPr lang="en-IE" dirty="0"/>
              <a:t>Head to head </a:t>
            </a:r>
          </a:p>
          <a:p>
            <a:pPr lvl="1"/>
            <a:r>
              <a:rPr lang="en-IE" dirty="0" err="1"/>
              <a:t>Winrate</a:t>
            </a:r>
            <a:r>
              <a:rPr lang="en-IE" dirty="0"/>
              <a:t> vs. Population</a:t>
            </a:r>
          </a:p>
          <a:p>
            <a:pPr lvl="1"/>
            <a:r>
              <a:rPr lang="en-IE" dirty="0"/>
              <a:t>Policy Transitivity</a:t>
            </a:r>
          </a:p>
        </p:txBody>
      </p:sp>
      <p:pic>
        <p:nvPicPr>
          <p:cNvPr id="4098" name="Picture 2" descr="Buy Hasbro Gaming Avalon Hill Diplomacy Cooperative Board Game, European  Political Themed Strategy Game, Ages 12 and Up, 2-7 Players Online in  Ireland. B08TPDFW51">
            <a:extLst>
              <a:ext uri="{FF2B5EF4-FFF2-40B4-BE49-F238E27FC236}">
                <a16:creationId xmlns:a16="http://schemas.microsoft.com/office/drawing/2014/main" id="{50E43C79-DEB7-4DE4-A074-43CBAB1AE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671" y="2494625"/>
            <a:ext cx="5179103" cy="351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658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B86A-7569-437C-A273-3D061F5634CA}"/>
              </a:ext>
            </a:extLst>
          </p:cNvPr>
          <p:cNvSpPr>
            <a:spLocks noGrp="1"/>
          </p:cNvSpPr>
          <p:nvPr>
            <p:ph type="title"/>
          </p:nvPr>
        </p:nvSpPr>
        <p:spPr/>
        <p:txBody>
          <a:bodyPr/>
          <a:lstStyle/>
          <a:p>
            <a:r>
              <a:rPr lang="en-IE" dirty="0"/>
              <a:t>Chess </a:t>
            </a:r>
          </a:p>
        </p:txBody>
      </p:sp>
      <p:sp>
        <p:nvSpPr>
          <p:cNvPr id="7" name="Content Placeholder 6">
            <a:extLst>
              <a:ext uri="{FF2B5EF4-FFF2-40B4-BE49-F238E27FC236}">
                <a16:creationId xmlns:a16="http://schemas.microsoft.com/office/drawing/2014/main" id="{E031DD3D-5EF1-4B3B-BC04-7514EDE03A1C}"/>
              </a:ext>
            </a:extLst>
          </p:cNvPr>
          <p:cNvSpPr>
            <a:spLocks noGrp="1"/>
          </p:cNvSpPr>
          <p:nvPr>
            <p:ph idx="1"/>
          </p:nvPr>
        </p:nvSpPr>
        <p:spPr>
          <a:xfrm>
            <a:off x="1295401" y="2556932"/>
            <a:ext cx="5753469" cy="3318936"/>
          </a:xfrm>
        </p:spPr>
        <p:txBody>
          <a:bodyPr>
            <a:normAutofit fontScale="77500" lnSpcReduction="20000"/>
          </a:bodyPr>
          <a:lstStyle/>
          <a:p>
            <a:r>
              <a:rPr lang="en-GB" dirty="0"/>
              <a:t>Chess has gained tremendous popularity, and it is leading to a revolutionary trend due to more people getting involved with chess at the time of this global pandemic. So, there is no better time to </a:t>
            </a:r>
            <a:r>
              <a:rPr lang="en-GB" dirty="0" err="1"/>
              <a:t>analyze</a:t>
            </a:r>
            <a:r>
              <a:rPr lang="en-GB" dirty="0"/>
              <a:t> the role of artificial intelligence in improving the quality of chess.</a:t>
            </a:r>
          </a:p>
          <a:p>
            <a:r>
              <a:rPr lang="en-GB" dirty="0"/>
              <a:t>Artificial Intelligence is a revolution in itself with the numerous feats of accomplishments that it has been able to achieve. The use of AI in the real world and real-life scenarios is ample. They have a wide array of use cases to improve the quality of life in general. Another wonderful use of Artificial Intelligence is in the sport of Chess.</a:t>
            </a:r>
            <a:endParaRPr lang="en-IE" dirty="0"/>
          </a:p>
        </p:txBody>
      </p:sp>
      <p:pic>
        <p:nvPicPr>
          <p:cNvPr id="9" name="Picture 8">
            <a:extLst>
              <a:ext uri="{FF2B5EF4-FFF2-40B4-BE49-F238E27FC236}">
                <a16:creationId xmlns:a16="http://schemas.microsoft.com/office/drawing/2014/main" id="{08498BB9-416E-4F55-ACB8-6D37DBCE5CAA}"/>
              </a:ext>
            </a:extLst>
          </p:cNvPr>
          <p:cNvPicPr>
            <a:picLocks noChangeAspect="1"/>
          </p:cNvPicPr>
          <p:nvPr/>
        </p:nvPicPr>
        <p:blipFill rotWithShape="1">
          <a:blip r:embed="rId2"/>
          <a:srcRect l="11644"/>
          <a:stretch/>
        </p:blipFill>
        <p:spPr>
          <a:xfrm>
            <a:off x="7048870" y="2663464"/>
            <a:ext cx="4225010" cy="2689771"/>
          </a:xfrm>
          <a:prstGeom prst="rect">
            <a:avLst/>
          </a:prstGeom>
        </p:spPr>
      </p:pic>
      <p:sp>
        <p:nvSpPr>
          <p:cNvPr id="11" name="TextBox 10">
            <a:extLst>
              <a:ext uri="{FF2B5EF4-FFF2-40B4-BE49-F238E27FC236}">
                <a16:creationId xmlns:a16="http://schemas.microsoft.com/office/drawing/2014/main" id="{6B799B91-13C3-49BE-AB27-8DC7994732BA}"/>
              </a:ext>
            </a:extLst>
          </p:cNvPr>
          <p:cNvSpPr txBox="1"/>
          <p:nvPr/>
        </p:nvSpPr>
        <p:spPr>
          <a:xfrm>
            <a:off x="7466120" y="5337552"/>
            <a:ext cx="3807760" cy="276999"/>
          </a:xfrm>
          <a:prstGeom prst="rect">
            <a:avLst/>
          </a:prstGeom>
          <a:noFill/>
        </p:spPr>
        <p:txBody>
          <a:bodyPr wrap="square" rtlCol="0">
            <a:spAutoFit/>
          </a:bodyPr>
          <a:lstStyle/>
          <a:p>
            <a:pPr algn="ctr"/>
            <a:r>
              <a:rPr lang="en-IE" sz="1200" dirty="0"/>
              <a:t>From the Netflix Show : The Queen’s Gambit</a:t>
            </a:r>
          </a:p>
        </p:txBody>
      </p:sp>
    </p:spTree>
    <p:extLst>
      <p:ext uri="{BB962C8B-B14F-4D97-AF65-F5344CB8AC3E}">
        <p14:creationId xmlns:p14="http://schemas.microsoft.com/office/powerpoint/2010/main" val="413428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F506-3B0B-439B-8980-F811E0EBBDA4}"/>
              </a:ext>
            </a:extLst>
          </p:cNvPr>
          <p:cNvSpPr>
            <a:spLocks noGrp="1"/>
          </p:cNvSpPr>
          <p:nvPr>
            <p:ph type="title"/>
          </p:nvPr>
        </p:nvSpPr>
        <p:spPr/>
        <p:txBody>
          <a:bodyPr/>
          <a:lstStyle/>
          <a:p>
            <a:r>
              <a:rPr lang="en-IE" dirty="0"/>
              <a:t>The Rise of Chess AIs</a:t>
            </a:r>
          </a:p>
        </p:txBody>
      </p:sp>
      <p:sp>
        <p:nvSpPr>
          <p:cNvPr id="3" name="Content Placeholder 2">
            <a:extLst>
              <a:ext uri="{FF2B5EF4-FFF2-40B4-BE49-F238E27FC236}">
                <a16:creationId xmlns:a16="http://schemas.microsoft.com/office/drawing/2014/main" id="{9B0D5BF2-AAB4-419E-9B2B-6C39942AFACF}"/>
              </a:ext>
            </a:extLst>
          </p:cNvPr>
          <p:cNvSpPr>
            <a:spLocks noGrp="1"/>
          </p:cNvSpPr>
          <p:nvPr>
            <p:ph idx="1"/>
          </p:nvPr>
        </p:nvSpPr>
        <p:spPr>
          <a:xfrm>
            <a:off x="1295400" y="2556932"/>
            <a:ext cx="5398363" cy="3790602"/>
          </a:xfrm>
        </p:spPr>
        <p:txBody>
          <a:bodyPr>
            <a:normAutofit fontScale="70000" lnSpcReduction="20000"/>
          </a:bodyPr>
          <a:lstStyle/>
          <a:p>
            <a:r>
              <a:rPr lang="en-GB" dirty="0"/>
              <a:t>In 1951, Alan Turing was the first to publish a program, developed on paper, that was capable of playing a full game of chess. Consistent developments were continued to be made in the upcoming years. New chess games and chess engines were developed during this period. However, success on a higher level was yet to be achieved for these AI chess engines. Possibly, due to the lack of effective resources and tools.</a:t>
            </a:r>
          </a:p>
          <a:p>
            <a:r>
              <a:rPr lang="en-GB" dirty="0"/>
              <a:t>1997 is considered to be the year of a major breakthrough and progress in the field of computer science when IBM's program “Deep Blue” beat Garry Kasparov, the world chess champion at the time. Although there is a small controversy regarding the authority of this win, it is mostly regarded in the favour of the chess engine. Today, Chess engines have come a long way from the era of the 1950s to the current generation of chess games.</a:t>
            </a:r>
            <a:endParaRPr lang="en-IE" dirty="0"/>
          </a:p>
        </p:txBody>
      </p:sp>
      <p:pic>
        <p:nvPicPr>
          <p:cNvPr id="4" name="Picture 3">
            <a:extLst>
              <a:ext uri="{FF2B5EF4-FFF2-40B4-BE49-F238E27FC236}">
                <a16:creationId xmlns:a16="http://schemas.microsoft.com/office/drawing/2014/main" id="{D3328FFE-264C-42B5-B736-E51471D0187D}"/>
              </a:ext>
            </a:extLst>
          </p:cNvPr>
          <p:cNvPicPr>
            <a:picLocks noChangeAspect="1"/>
          </p:cNvPicPr>
          <p:nvPr/>
        </p:nvPicPr>
        <p:blipFill>
          <a:blip r:embed="rId2"/>
          <a:stretch>
            <a:fillRect/>
          </a:stretch>
        </p:blipFill>
        <p:spPr>
          <a:xfrm>
            <a:off x="6755907" y="2556932"/>
            <a:ext cx="4429957" cy="2968071"/>
          </a:xfrm>
          <a:prstGeom prst="rect">
            <a:avLst/>
          </a:prstGeom>
        </p:spPr>
      </p:pic>
      <p:sp>
        <p:nvSpPr>
          <p:cNvPr id="5" name="TextBox 4">
            <a:extLst>
              <a:ext uri="{FF2B5EF4-FFF2-40B4-BE49-F238E27FC236}">
                <a16:creationId xmlns:a16="http://schemas.microsoft.com/office/drawing/2014/main" id="{6188CA4C-F055-4C1C-AFAA-7D00AADF7055}"/>
              </a:ext>
            </a:extLst>
          </p:cNvPr>
          <p:cNvSpPr txBox="1"/>
          <p:nvPr/>
        </p:nvSpPr>
        <p:spPr>
          <a:xfrm>
            <a:off x="7153688" y="5488159"/>
            <a:ext cx="3634393" cy="307777"/>
          </a:xfrm>
          <a:prstGeom prst="rect">
            <a:avLst/>
          </a:prstGeom>
          <a:noFill/>
        </p:spPr>
        <p:txBody>
          <a:bodyPr wrap="none" rtlCol="0">
            <a:spAutoFit/>
          </a:bodyPr>
          <a:lstStyle/>
          <a:p>
            <a:r>
              <a:rPr lang="en-IE" sz="1400" dirty="0"/>
              <a:t>Garry Kasparov playing against IBM’s Deep Blue</a:t>
            </a:r>
          </a:p>
        </p:txBody>
      </p:sp>
    </p:spTree>
    <p:extLst>
      <p:ext uri="{BB962C8B-B14F-4D97-AF65-F5344CB8AC3E}">
        <p14:creationId xmlns:p14="http://schemas.microsoft.com/office/powerpoint/2010/main" val="4208840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D1142-B44C-4968-BFCC-83F26B1DC0D3}"/>
              </a:ext>
            </a:extLst>
          </p:cNvPr>
          <p:cNvSpPr>
            <a:spLocks noGrp="1"/>
          </p:cNvSpPr>
          <p:nvPr>
            <p:ph type="title"/>
          </p:nvPr>
        </p:nvSpPr>
        <p:spPr/>
        <p:txBody>
          <a:bodyPr/>
          <a:lstStyle/>
          <a:p>
            <a:r>
              <a:rPr lang="en-IE" dirty="0"/>
              <a:t>Modern Chess Engines</a:t>
            </a:r>
          </a:p>
        </p:txBody>
      </p:sp>
      <p:sp>
        <p:nvSpPr>
          <p:cNvPr id="3" name="Content Placeholder 2">
            <a:extLst>
              <a:ext uri="{FF2B5EF4-FFF2-40B4-BE49-F238E27FC236}">
                <a16:creationId xmlns:a16="http://schemas.microsoft.com/office/drawing/2014/main" id="{239B4CCE-AA78-408F-A1E8-5C56727A6DB0}"/>
              </a:ext>
            </a:extLst>
          </p:cNvPr>
          <p:cNvSpPr>
            <a:spLocks noGrp="1"/>
          </p:cNvSpPr>
          <p:nvPr>
            <p:ph idx="1"/>
          </p:nvPr>
        </p:nvSpPr>
        <p:spPr>
          <a:xfrm>
            <a:off x="1295402" y="2561208"/>
            <a:ext cx="5442749" cy="3724184"/>
          </a:xfrm>
        </p:spPr>
        <p:txBody>
          <a:bodyPr>
            <a:normAutofit fontScale="92500" lnSpcReduction="20000"/>
          </a:bodyPr>
          <a:lstStyle/>
          <a:p>
            <a:r>
              <a:rPr lang="en-GB" sz="1600" dirty="0"/>
              <a:t>Nowadays, modern chess engines are so well-developed that they will not drop a single game to human players. Even the current reigning, defending world champion, Magnus Carlsen would fail to beat the modern best chess engine even once in a span of 100 games. Magnus Carlsen has a FIDE rating of over 2800 across all formats. To draw a picture, Stockfish 9, at the time Magnus was crowned world champion, had a rating of over 3400. Stockfish 8 was considered the strongest chess engine, which for most top players is their go-to preparation tool, and which won the 2016 TCEC Championship and the 2017 Chess.com Computer Chess Championship. </a:t>
            </a:r>
          </a:p>
          <a:p>
            <a:r>
              <a:rPr lang="en-GB" sz="1600" dirty="0"/>
              <a:t>Stockfish 8 at the time used the technology of Brute force to compute and calculate 70 million chess positions per second. Of these millions of moves, Stockfish picked what it saw as the very best one, with “best” defined by a complex, hand-tuned algorithm co-designed by computer scientists and chess grandmasters. That algorithm valued a delicate balance of factors like pawn positions and the safety of its king. </a:t>
            </a:r>
            <a:endParaRPr lang="en-IE" sz="1600" dirty="0"/>
          </a:p>
        </p:txBody>
      </p:sp>
      <p:pic>
        <p:nvPicPr>
          <p:cNvPr id="6148" name="Picture 4" descr="10 Positions Chess Engines Just Don't Understand - Chess.com">
            <a:extLst>
              <a:ext uri="{FF2B5EF4-FFF2-40B4-BE49-F238E27FC236}">
                <a16:creationId xmlns:a16="http://schemas.microsoft.com/office/drawing/2014/main" id="{828DFD62-20C5-41EA-BAE3-2F8BC5BA4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827" y="2867487"/>
            <a:ext cx="4475779" cy="2512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3C9BD1-1CB8-4AD4-B1B3-E47965714D35}"/>
              </a:ext>
            </a:extLst>
          </p:cNvPr>
          <p:cNvSpPr txBox="1"/>
          <p:nvPr/>
        </p:nvSpPr>
        <p:spPr>
          <a:xfrm>
            <a:off x="8318377" y="5379868"/>
            <a:ext cx="1494320" cy="369332"/>
          </a:xfrm>
          <a:prstGeom prst="rect">
            <a:avLst/>
          </a:prstGeom>
          <a:noFill/>
        </p:spPr>
        <p:txBody>
          <a:bodyPr wrap="none" rtlCol="0">
            <a:spAutoFit/>
          </a:bodyPr>
          <a:lstStyle/>
          <a:p>
            <a:r>
              <a:rPr lang="en-IE" dirty="0"/>
              <a:t>Chess Engines</a:t>
            </a:r>
          </a:p>
        </p:txBody>
      </p:sp>
    </p:spTree>
    <p:extLst>
      <p:ext uri="{BB962C8B-B14F-4D97-AF65-F5344CB8AC3E}">
        <p14:creationId xmlns:p14="http://schemas.microsoft.com/office/powerpoint/2010/main" val="141758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E9E3E-FAD7-438D-BE75-879A7F8D72EB}"/>
              </a:ext>
            </a:extLst>
          </p:cNvPr>
          <p:cNvSpPr>
            <a:spLocks noGrp="1"/>
          </p:cNvSpPr>
          <p:nvPr>
            <p:ph type="title"/>
          </p:nvPr>
        </p:nvSpPr>
        <p:spPr/>
        <p:txBody>
          <a:bodyPr/>
          <a:lstStyle/>
          <a:p>
            <a:r>
              <a:rPr lang="en-IE" dirty="0"/>
              <a:t>Google’s </a:t>
            </a:r>
            <a:r>
              <a:rPr lang="en-IE" dirty="0" err="1"/>
              <a:t>Deepmind</a:t>
            </a:r>
            <a:r>
              <a:rPr lang="en-IE" dirty="0"/>
              <a:t> : </a:t>
            </a:r>
            <a:r>
              <a:rPr lang="en-IE" dirty="0" err="1"/>
              <a:t>AlphaZero</a:t>
            </a:r>
            <a:endParaRPr lang="en-IE" dirty="0"/>
          </a:p>
        </p:txBody>
      </p:sp>
      <p:sp>
        <p:nvSpPr>
          <p:cNvPr id="3" name="Content Placeholder 2">
            <a:extLst>
              <a:ext uri="{FF2B5EF4-FFF2-40B4-BE49-F238E27FC236}">
                <a16:creationId xmlns:a16="http://schemas.microsoft.com/office/drawing/2014/main" id="{BA9C0E70-9E77-49FB-A828-BCDC0E5FFBFD}"/>
              </a:ext>
            </a:extLst>
          </p:cNvPr>
          <p:cNvSpPr>
            <a:spLocks noGrp="1"/>
          </p:cNvSpPr>
          <p:nvPr>
            <p:ph idx="1"/>
          </p:nvPr>
        </p:nvSpPr>
        <p:spPr>
          <a:xfrm>
            <a:off x="1295402" y="2556932"/>
            <a:ext cx="6854300" cy="3666316"/>
          </a:xfrm>
        </p:spPr>
        <p:txBody>
          <a:bodyPr>
            <a:normAutofit fontScale="70000" lnSpcReduction="20000"/>
          </a:bodyPr>
          <a:lstStyle/>
          <a:p>
            <a:r>
              <a:rPr lang="en-GB" dirty="0"/>
              <a:t>But in late 2017 everything changed. The DeepMind team at Google introduced the AI </a:t>
            </a:r>
            <a:r>
              <a:rPr lang="en-GB" dirty="0" err="1"/>
              <a:t>AlphaZero</a:t>
            </a:r>
            <a:r>
              <a:rPr lang="en-GB" dirty="0"/>
              <a:t>. They gave it four hours and the basic rules of chess. After only four hours of training, DeepMind estimated </a:t>
            </a:r>
            <a:r>
              <a:rPr lang="en-GB" dirty="0" err="1"/>
              <a:t>AlphaZero</a:t>
            </a:r>
            <a:r>
              <a:rPr lang="en-GB" dirty="0"/>
              <a:t> was playing chess at a higher Elo rating than Stockfish 8; after nine hours of training, the algorithm defeated Stockfish 8 in a time-controlled 100-game tournament (28 wins, 0 losses, and 72 draws). </a:t>
            </a:r>
            <a:r>
              <a:rPr lang="en-GB" dirty="0" err="1"/>
              <a:t>AlphaZero</a:t>
            </a:r>
            <a:r>
              <a:rPr lang="en-GB" dirty="0"/>
              <a:t> in some ways was very much weaker than Stockfish—powering through just 1/100th as many moves per second as its opponent. </a:t>
            </a:r>
          </a:p>
          <a:p>
            <a:r>
              <a:rPr lang="en-GB" dirty="0"/>
              <a:t>But </a:t>
            </a:r>
            <a:r>
              <a:rPr lang="en-GB" dirty="0" err="1"/>
              <a:t>AlphaZero</a:t>
            </a:r>
            <a:r>
              <a:rPr lang="en-GB" dirty="0"/>
              <a:t> is an entirely different machine. Instead of deducing the “best” moves with an algorithm designed by outside experts, it learns strategy by itself through an artificial intelligence technique called machine learning. Its programmers merely tuned it with the basic rules of chess and allowed it to play several million games against itself. As it learned, </a:t>
            </a:r>
            <a:r>
              <a:rPr lang="en-GB" dirty="0" err="1"/>
              <a:t>AlphaZero</a:t>
            </a:r>
            <a:r>
              <a:rPr lang="en-GB" dirty="0"/>
              <a:t> gradually pieced together its own strategy. It combined a neural network and Monte Carlo Tree Search in an elegant policy iteration framework to achieve stable learning. </a:t>
            </a:r>
            <a:endParaRPr lang="en-IE" dirty="0"/>
          </a:p>
        </p:txBody>
      </p:sp>
      <p:pic>
        <p:nvPicPr>
          <p:cNvPr id="5" name="Picture 4">
            <a:extLst>
              <a:ext uri="{FF2B5EF4-FFF2-40B4-BE49-F238E27FC236}">
                <a16:creationId xmlns:a16="http://schemas.microsoft.com/office/drawing/2014/main" id="{DD8F5FB5-C3CC-4692-B862-4E9ABE62CC6F}"/>
              </a:ext>
            </a:extLst>
          </p:cNvPr>
          <p:cNvPicPr>
            <a:picLocks noChangeAspect="1"/>
          </p:cNvPicPr>
          <p:nvPr/>
        </p:nvPicPr>
        <p:blipFill rotWithShape="1">
          <a:blip r:embed="rId2"/>
          <a:srcRect b="13922"/>
          <a:stretch/>
        </p:blipFill>
        <p:spPr>
          <a:xfrm>
            <a:off x="8220723" y="2743363"/>
            <a:ext cx="3011360" cy="2592117"/>
          </a:xfrm>
          <a:prstGeom prst="rect">
            <a:avLst/>
          </a:prstGeom>
        </p:spPr>
      </p:pic>
    </p:spTree>
    <p:extLst>
      <p:ext uri="{BB962C8B-B14F-4D97-AF65-F5344CB8AC3E}">
        <p14:creationId xmlns:p14="http://schemas.microsoft.com/office/powerpoint/2010/main" val="418759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CA58C-6ADC-46C2-B01F-F28CEAD05F5F}"/>
              </a:ext>
            </a:extLst>
          </p:cNvPr>
          <p:cNvSpPr>
            <a:spLocks noGrp="1"/>
          </p:cNvSpPr>
          <p:nvPr>
            <p:ph type="title"/>
          </p:nvPr>
        </p:nvSpPr>
        <p:spPr/>
        <p:txBody>
          <a:bodyPr/>
          <a:lstStyle/>
          <a:p>
            <a:r>
              <a:rPr lang="en-IE" dirty="0"/>
              <a:t>An Even Greater Future for Chess and AI</a:t>
            </a:r>
          </a:p>
        </p:txBody>
      </p:sp>
      <p:sp>
        <p:nvSpPr>
          <p:cNvPr id="3" name="Content Placeholder 2">
            <a:extLst>
              <a:ext uri="{FF2B5EF4-FFF2-40B4-BE49-F238E27FC236}">
                <a16:creationId xmlns:a16="http://schemas.microsoft.com/office/drawing/2014/main" id="{C96B3843-E3AD-49CE-88B5-E08E9D69D6FD}"/>
              </a:ext>
            </a:extLst>
          </p:cNvPr>
          <p:cNvSpPr>
            <a:spLocks noGrp="1"/>
          </p:cNvSpPr>
          <p:nvPr>
            <p:ph idx="1"/>
          </p:nvPr>
        </p:nvSpPr>
        <p:spPr>
          <a:xfrm>
            <a:off x="1295401" y="2556932"/>
            <a:ext cx="5824490" cy="3318936"/>
          </a:xfrm>
        </p:spPr>
        <p:txBody>
          <a:bodyPr/>
          <a:lstStyle/>
          <a:p>
            <a:r>
              <a:rPr lang="en-GB" dirty="0"/>
              <a:t>These modern results with the help of chess engines and neural networks and deep learning-based chess networks taking over the chess world by storm is a huge sign of the potential for greater and enormous possibilities.</a:t>
            </a:r>
            <a:endParaRPr lang="en-IE" dirty="0"/>
          </a:p>
        </p:txBody>
      </p:sp>
      <p:pic>
        <p:nvPicPr>
          <p:cNvPr id="7" name="Picture 6">
            <a:extLst>
              <a:ext uri="{FF2B5EF4-FFF2-40B4-BE49-F238E27FC236}">
                <a16:creationId xmlns:a16="http://schemas.microsoft.com/office/drawing/2014/main" id="{A7420C12-2782-4E6B-B443-66888D2937D5}"/>
              </a:ext>
            </a:extLst>
          </p:cNvPr>
          <p:cNvPicPr>
            <a:picLocks noChangeAspect="1"/>
          </p:cNvPicPr>
          <p:nvPr/>
        </p:nvPicPr>
        <p:blipFill>
          <a:blip r:embed="rId2"/>
          <a:stretch>
            <a:fillRect/>
          </a:stretch>
        </p:blipFill>
        <p:spPr>
          <a:xfrm>
            <a:off x="7577662" y="2492159"/>
            <a:ext cx="3318936" cy="3318936"/>
          </a:xfrm>
          <a:prstGeom prst="rect">
            <a:avLst/>
          </a:prstGeom>
        </p:spPr>
      </p:pic>
      <p:sp>
        <p:nvSpPr>
          <p:cNvPr id="8" name="TextBox 7">
            <a:extLst>
              <a:ext uri="{FF2B5EF4-FFF2-40B4-BE49-F238E27FC236}">
                <a16:creationId xmlns:a16="http://schemas.microsoft.com/office/drawing/2014/main" id="{C4620D0E-B3F6-4893-8E4E-2CC9AFBF64EF}"/>
              </a:ext>
            </a:extLst>
          </p:cNvPr>
          <p:cNvSpPr txBox="1"/>
          <p:nvPr/>
        </p:nvSpPr>
        <p:spPr>
          <a:xfrm>
            <a:off x="7510509" y="5812103"/>
            <a:ext cx="3636124" cy="307777"/>
          </a:xfrm>
          <a:prstGeom prst="rect">
            <a:avLst/>
          </a:prstGeom>
          <a:noFill/>
        </p:spPr>
        <p:txBody>
          <a:bodyPr wrap="none" rtlCol="0">
            <a:spAutoFit/>
          </a:bodyPr>
          <a:lstStyle/>
          <a:p>
            <a:r>
              <a:rPr lang="en-IE" sz="1400" dirty="0"/>
              <a:t>Current World Chess Champion Magnus Carlsen </a:t>
            </a:r>
          </a:p>
        </p:txBody>
      </p:sp>
    </p:spTree>
    <p:extLst>
      <p:ext uri="{BB962C8B-B14F-4D97-AF65-F5344CB8AC3E}">
        <p14:creationId xmlns:p14="http://schemas.microsoft.com/office/powerpoint/2010/main" val="16737464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82</TotalTime>
  <Words>2022</Words>
  <Application>Microsoft Office PowerPoint</Application>
  <PresentationFormat>Widescreen</PresentationFormat>
  <Paragraphs>54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Garamond</vt:lpstr>
      <vt:lpstr>Organic</vt:lpstr>
      <vt:lpstr>PowerPoint Presentation</vt:lpstr>
      <vt:lpstr>Deepmind</vt:lpstr>
      <vt:lpstr>Diplomacy</vt:lpstr>
      <vt:lpstr>Teaching the AI</vt:lpstr>
      <vt:lpstr>Chess </vt:lpstr>
      <vt:lpstr>The Rise of Chess AIs</vt:lpstr>
      <vt:lpstr>Modern Chess Engines</vt:lpstr>
      <vt:lpstr>Google’s Deepmind : AlphaZero</vt:lpstr>
      <vt:lpstr>An Even Greater Future for Chess and AI</vt:lpstr>
      <vt:lpstr>Go</vt:lpstr>
      <vt:lpstr>Deepmind, AI and Go!</vt:lpstr>
      <vt:lpstr>Checkers</vt:lpstr>
      <vt:lpstr>Humble Beginnings</vt:lpstr>
      <vt:lpstr>Where It Began</vt:lpstr>
      <vt:lpstr>Machine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Konan ‎Heney</dc:creator>
  <cp:lastModifiedBy>ULStudent:JAI..</cp:lastModifiedBy>
  <cp:revision>2</cp:revision>
  <dcterms:created xsi:type="dcterms:W3CDTF">2022-04-05T12:24:10Z</dcterms:created>
  <dcterms:modified xsi:type="dcterms:W3CDTF">2022-04-29T14:22:14Z</dcterms:modified>
</cp:coreProperties>
</file>